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69" r:id="rId4"/>
    <p:sldId id="270" r:id="rId5"/>
    <p:sldId id="272" r:id="rId6"/>
    <p:sldId id="273" r:id="rId7"/>
    <p:sldId id="274" r:id="rId8"/>
    <p:sldId id="322" r:id="rId9"/>
    <p:sldId id="323" r:id="rId10"/>
    <p:sldId id="324" r:id="rId11"/>
    <p:sldId id="32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B00"/>
    <a:srgbClr val="01A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9DFE4-8831-4AF4-B911-23BE0AD12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F90F3-542D-4E42-868C-5E0270627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BF18B-D592-4FFC-95AE-B226EC679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2791-5C02-4830-BCEF-CE28DFB564AD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D34C2-DAA1-4B5D-8C59-34990A6B4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A21F4-8ADC-45B4-8BB1-B91DD700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15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D99A8-A9C2-456C-978B-690663C2A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4A29A-5F80-4AF2-BB8F-26A4D9B94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136BB-7E86-4721-ABE8-89BA304B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2791-5C02-4830-BCEF-CE28DFB564AD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3FEF3-303F-4578-A408-59FB29FA8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BA415-4451-4608-8F1F-282003F5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066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A194DD-ECD0-4999-8602-C757930F7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996451-151F-4EDC-A5E8-54FEBB566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F18C1-FFB2-4973-92E2-6EF4CD4A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2791-5C02-4830-BCEF-CE28DFB564AD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C5D07-A37C-419E-B86A-578CF0AE5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0CEF6-39AE-41D2-83F8-C957F8FC7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90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FACDA-DE3D-4E7A-803A-4980CAAA3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067F1-899A-4089-8068-465AD5CA6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5547A-1C56-4810-B5A8-0547293B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2791-5C02-4830-BCEF-CE28DFB564AD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F85E6-B86B-4EEA-8931-11738555F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9BA5C-C35A-489A-939D-C3EDFFF3D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89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D4C48-C764-49BF-A878-1376FC5C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6E0A6-59C9-4FCA-91CB-246737243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F4B36-6AED-4C78-9F7E-608A68E7C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2791-5C02-4830-BCEF-CE28DFB564AD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03665-8029-4529-B448-598BFE106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F4C83-8D72-4F09-8543-59CDF4157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01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53543-C414-4096-8D9D-5B5B85BB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088B4-A23B-48F0-BED8-D2380DED8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A02C2-94C9-41E2-B932-C4E32946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CB8BB-6A0F-4FE5-AD02-D7DBB5D9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2791-5C02-4830-BCEF-CE28DFB564AD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C6DB3-5C30-415C-BEB9-39C56FD00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19C74-A7C2-4ED2-B2AA-7411767FC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4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7C836-CC57-4AD9-B6BF-5A9B58E0F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54C6B-41E1-4490-9316-2C7662717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90BFF-68A2-4078-95BD-E4FA1E680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7AA30F-4E14-40B4-B1EB-DA92F4D32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B7A57-7441-4238-BE3F-F562C29AB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7467A5-E382-40D6-9A5D-D4A56FB0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2791-5C02-4830-BCEF-CE28DFB564AD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497A15-6672-41B6-B2E1-436E7849E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7A0657-25FE-4096-951D-EEBB7DB7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74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EAABB-9F95-4E3E-9CD5-B8207EC6E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494F28-5DF6-451A-A56B-4155487A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2791-5C02-4830-BCEF-CE28DFB564AD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21C21-87AE-4A45-A118-E37F8CCB8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BC68FA-D6C0-47FF-AF31-67A4F1A8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52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C0FD03-C8A1-4F37-8966-46685CAC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2791-5C02-4830-BCEF-CE28DFB564AD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5AAEF-D8BB-452A-9D55-72A8C85E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D9E80-D7E8-4F2F-900F-F18EA7DC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27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EB127-1DAD-430C-9133-BBB037DC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6C9B1-627D-48B9-AF29-316525A43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F652E-73F4-430A-A777-9305B1360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1091C-2EA6-40A9-B82C-438269C4A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2791-5C02-4830-BCEF-CE28DFB564AD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D361B-7E41-4892-9A94-4630FF35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63099-7B41-4A7B-A342-FEFF9291B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64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4C07A-D8A5-4710-A8D4-8DF3F3DEA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1E372B-C25E-4833-81A6-8F01A2AAA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B4C9C-35BD-47C7-9095-AC870F9CA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907B3-EA50-4D22-BDE6-B0CB0397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2791-5C02-4830-BCEF-CE28DFB564AD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F7A2B-8814-44B1-8C2A-517871F21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DD81E-4DC3-4C6E-8507-8C90BBFB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30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7611D2-54F6-4E7D-9FAA-2148BC262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8ABE3-9838-45C1-B4B1-09896A786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5F1FA-5FCB-4FCF-AD68-3BDE23087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42791-5C02-4830-BCEF-CE28DFB564AD}" type="datetimeFigureOut">
              <a:rPr lang="en-GB" smtClean="0"/>
              <a:t>20/09/2022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69990-CA82-4718-BD0D-D984B3FB5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8C655-3B5D-4FF1-B32E-334D7D479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88980-BC6E-4184-927E-F421AE649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44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GK_vRtHJZu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80">
            <a:extLst>
              <a:ext uri="{FF2B5EF4-FFF2-40B4-BE49-F238E27FC236}">
                <a16:creationId xmlns:a16="http://schemas.microsoft.com/office/drawing/2014/main" id="{7CBA4022-142D-435B-8ED6-02FC40FE812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84"/>
            <a:ext cx="12192000" cy="6858000"/>
          </a:xfrm>
          <a:prstGeom prst="rect">
            <a:avLst/>
          </a:prstGeom>
        </p:spPr>
      </p:pic>
      <p:pic>
        <p:nvPicPr>
          <p:cNvPr id="2" name="Resim 83">
            <a:extLst>
              <a:ext uri="{FF2B5EF4-FFF2-40B4-BE49-F238E27FC236}">
                <a16:creationId xmlns:a16="http://schemas.microsoft.com/office/drawing/2014/main" id="{E149BFFC-FC0B-4C79-8FB4-255CBE991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587" y="2009155"/>
            <a:ext cx="5292690" cy="1169994"/>
          </a:xfrm>
          <a:prstGeom prst="rect">
            <a:avLst/>
          </a:prstGeom>
        </p:spPr>
      </p:pic>
      <p:pic>
        <p:nvPicPr>
          <p:cNvPr id="5" name="Resim 81">
            <a:extLst>
              <a:ext uri="{FF2B5EF4-FFF2-40B4-BE49-F238E27FC236}">
                <a16:creationId xmlns:a16="http://schemas.microsoft.com/office/drawing/2014/main" id="{2E93EAF8-FBA4-4D5E-96F7-50B20B7E2F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13885" y="541030"/>
            <a:ext cx="8520392" cy="6571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63410A6-E47D-4CDA-A912-C0FDB25E13E4}"/>
              </a:ext>
            </a:extLst>
          </p:cNvPr>
          <p:cNvGrpSpPr/>
          <p:nvPr/>
        </p:nvGrpSpPr>
        <p:grpSpPr>
          <a:xfrm>
            <a:off x="105082" y="5108029"/>
            <a:ext cx="5864794" cy="1643810"/>
            <a:chOff x="105082" y="5483209"/>
            <a:chExt cx="4912808" cy="1268629"/>
          </a:xfrm>
        </p:grpSpPr>
        <p:pic>
          <p:nvPicPr>
            <p:cNvPr id="6" name="Google Shape;99;gf4a54111d8_1_4">
              <a:extLst>
                <a:ext uri="{FF2B5EF4-FFF2-40B4-BE49-F238E27FC236}">
                  <a16:creationId xmlns:a16="http://schemas.microsoft.com/office/drawing/2014/main" id="{AD332B8F-0361-41E4-811F-9308277C8830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1183" y="5554192"/>
              <a:ext cx="530352" cy="525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02;gf4a54111d8_1_4" descr="logo-info.jpg">
              <a:extLst>
                <a:ext uri="{FF2B5EF4-FFF2-40B4-BE49-F238E27FC236}">
                  <a16:creationId xmlns:a16="http://schemas.microsoft.com/office/drawing/2014/main" id="{F5429B4C-3710-4776-976F-E67BE2329EF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5082" y="6226417"/>
              <a:ext cx="1464446" cy="4697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103;gf4a54111d8_1_4" descr="LOGO_CEI.JPG">
              <a:extLst>
                <a:ext uri="{FF2B5EF4-FFF2-40B4-BE49-F238E27FC236}">
                  <a16:creationId xmlns:a16="http://schemas.microsoft.com/office/drawing/2014/main" id="{82BF9D92-2B6A-410B-9778-17656ECD1EF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12718" y="5554192"/>
              <a:ext cx="1079117" cy="4369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104;gf4a54111d8_1_4" descr="logo_isj bun.png">
              <a:extLst>
                <a:ext uri="{FF2B5EF4-FFF2-40B4-BE49-F238E27FC236}">
                  <a16:creationId xmlns:a16="http://schemas.microsoft.com/office/drawing/2014/main" id="{5DA1F7D1-527A-4755-99F3-0B06A49DA757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74610" y="6316854"/>
              <a:ext cx="1754347" cy="3235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5;gf4a54111d8_1_4" descr="ATS.png">
              <a:extLst>
                <a:ext uri="{FF2B5EF4-FFF2-40B4-BE49-F238E27FC236}">
                  <a16:creationId xmlns:a16="http://schemas.microsoft.com/office/drawing/2014/main" id="{0CDF6314-9BCA-40F6-885B-E99DC38313F4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033965" y="5529697"/>
              <a:ext cx="1079117" cy="4161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06;gf4a54111d8_1_4" descr="Innoquality-logo (1).jpg">
              <a:extLst>
                <a:ext uri="{FF2B5EF4-FFF2-40B4-BE49-F238E27FC236}">
                  <a16:creationId xmlns:a16="http://schemas.microsoft.com/office/drawing/2014/main" id="{38EC8A17-2A18-4783-A698-FBA2BCCE520C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553444" y="6170702"/>
              <a:ext cx="1464446" cy="5811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07;gf4a54111d8_1_4" descr="LOGO MEM.jpeg">
              <a:extLst>
                <a:ext uri="{FF2B5EF4-FFF2-40B4-BE49-F238E27FC236}">
                  <a16:creationId xmlns:a16="http://schemas.microsoft.com/office/drawing/2014/main" id="{49E3138B-983F-4680-A3B9-4979B9AEE712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013885" y="5483209"/>
              <a:ext cx="1277887" cy="6874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78B72D8-CBF7-4BFC-A3B5-2386E1CD7439}"/>
              </a:ext>
            </a:extLst>
          </p:cNvPr>
          <p:cNvSpPr txBox="1"/>
          <p:nvPr/>
        </p:nvSpPr>
        <p:spPr>
          <a:xfrm>
            <a:off x="7341268" y="5638094"/>
            <a:ext cx="4702553" cy="50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o-RO" sz="2000" b="1" dirty="0">
                <a:solidFill>
                  <a:srgbClr val="FE5B00"/>
                </a:solidFill>
                <a:latin typeface="Avenir Next LT Pro" panose="020B0504020202020204" pitchFamily="34" charset="0"/>
              </a:rPr>
              <a:t>DUBLIN, 28 – 29 IULIE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9C9B4-F351-452C-A314-5EF6F172D90C}"/>
              </a:ext>
            </a:extLst>
          </p:cNvPr>
          <p:cNvSpPr txBox="1"/>
          <p:nvPr/>
        </p:nvSpPr>
        <p:spPr>
          <a:xfrm>
            <a:off x="1713186" y="3590015"/>
            <a:ext cx="987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latin typeface="Avenir Next LT Pro" panose="020B0504020202020204" pitchFamily="34" charset="0"/>
              </a:rPr>
              <a:t>Digitalization of Training Contents for Middle Schools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4DE4BF-9163-4983-A378-22A01281A71B}"/>
              </a:ext>
            </a:extLst>
          </p:cNvPr>
          <p:cNvSpPr txBox="1"/>
          <p:nvPr/>
        </p:nvSpPr>
        <p:spPr>
          <a:xfrm>
            <a:off x="6621517" y="4146464"/>
            <a:ext cx="4912760" cy="383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Avenir Next LT Pro" panose="020B0504020202020204" pitchFamily="34" charset="0"/>
              </a:rPr>
              <a:t>2020-1-TR01-KA226-SCH-098485</a:t>
            </a:r>
          </a:p>
        </p:txBody>
      </p:sp>
    </p:spTree>
    <p:extLst>
      <p:ext uri="{BB962C8B-B14F-4D97-AF65-F5344CB8AC3E}">
        <p14:creationId xmlns:p14="http://schemas.microsoft.com/office/powerpoint/2010/main" val="1472191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80">
            <a:extLst>
              <a:ext uri="{FF2B5EF4-FFF2-40B4-BE49-F238E27FC236}">
                <a16:creationId xmlns:a16="http://schemas.microsoft.com/office/drawing/2014/main" id="{86751A47-64AC-4086-885A-DAB59860CC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Resim 81">
            <a:extLst>
              <a:ext uri="{FF2B5EF4-FFF2-40B4-BE49-F238E27FC236}">
                <a16:creationId xmlns:a16="http://schemas.microsoft.com/office/drawing/2014/main" id="{77E6BDBA-9F97-4307-B2AC-BB74C5F43B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13885" y="541030"/>
            <a:ext cx="8520392" cy="657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88957-359B-4BE2-A1BF-303A5627E316}"/>
              </a:ext>
            </a:extLst>
          </p:cNvPr>
          <p:cNvSpPr txBox="1"/>
          <p:nvPr/>
        </p:nvSpPr>
        <p:spPr>
          <a:xfrm>
            <a:off x="7325710" y="1496422"/>
            <a:ext cx="4208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800" dirty="0" err="1">
                <a:solidFill>
                  <a:srgbClr val="FE5B00"/>
                </a:solidFill>
                <a:latin typeface="Avenir Next LT Pro" panose="020B0504020202020204" pitchFamily="34" charset="0"/>
              </a:rPr>
              <a:t>Secvenţe</a:t>
            </a:r>
            <a:r>
              <a:rPr lang="ro-RO" sz="2800" dirty="0">
                <a:solidFill>
                  <a:srgbClr val="FE5B00"/>
                </a:solidFill>
                <a:latin typeface="Avenir Next LT Pro" panose="020B0504020202020204" pitchFamily="34" charset="0"/>
              </a:rPr>
              <a:t> din lecțiile prezentate</a:t>
            </a:r>
          </a:p>
        </p:txBody>
      </p:sp>
      <p:pic>
        <p:nvPicPr>
          <p:cNvPr id="4" name="Imagine 4">
            <a:extLst>
              <a:ext uri="{FF2B5EF4-FFF2-40B4-BE49-F238E27FC236}">
                <a16:creationId xmlns:a16="http://schemas.microsoft.com/office/drawing/2014/main" id="{BE2495ED-881B-E496-C390-74BD024C1D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78" y="2525309"/>
            <a:ext cx="5981273" cy="3243053"/>
          </a:xfrm>
          <a:prstGeom prst="rect">
            <a:avLst/>
          </a:prstGeom>
        </p:spPr>
      </p:pic>
      <p:pic>
        <p:nvPicPr>
          <p:cNvPr id="8" name="Imagine 6">
            <a:extLst>
              <a:ext uri="{FF2B5EF4-FFF2-40B4-BE49-F238E27FC236}">
                <a16:creationId xmlns:a16="http://schemas.microsoft.com/office/drawing/2014/main" id="{3443F3CA-E4C6-580C-6661-BF0B630102F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306" y="2748772"/>
            <a:ext cx="3050649" cy="274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88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80">
            <a:extLst>
              <a:ext uri="{FF2B5EF4-FFF2-40B4-BE49-F238E27FC236}">
                <a16:creationId xmlns:a16="http://schemas.microsoft.com/office/drawing/2014/main" id="{86751A47-64AC-4086-885A-DAB59860CC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Resim 81">
            <a:extLst>
              <a:ext uri="{FF2B5EF4-FFF2-40B4-BE49-F238E27FC236}">
                <a16:creationId xmlns:a16="http://schemas.microsoft.com/office/drawing/2014/main" id="{77E6BDBA-9F97-4307-B2AC-BB74C5F43B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13885" y="541030"/>
            <a:ext cx="8520392" cy="657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88957-359B-4BE2-A1BF-303A5627E316}"/>
              </a:ext>
            </a:extLst>
          </p:cNvPr>
          <p:cNvSpPr txBox="1"/>
          <p:nvPr/>
        </p:nvSpPr>
        <p:spPr>
          <a:xfrm>
            <a:off x="7325710" y="1496422"/>
            <a:ext cx="4208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800" dirty="0" err="1">
                <a:solidFill>
                  <a:srgbClr val="FE5B00"/>
                </a:solidFill>
                <a:latin typeface="Avenir Next LT Pro" panose="020B0504020202020204" pitchFamily="34" charset="0"/>
              </a:rPr>
              <a:t>Secvenţe</a:t>
            </a:r>
            <a:r>
              <a:rPr lang="ro-RO" sz="2800" dirty="0">
                <a:solidFill>
                  <a:srgbClr val="FE5B00"/>
                </a:solidFill>
                <a:latin typeface="Avenir Next LT Pro" panose="020B0504020202020204" pitchFamily="34" charset="0"/>
              </a:rPr>
              <a:t> din lecțiile prezentate</a:t>
            </a:r>
          </a:p>
        </p:txBody>
      </p:sp>
      <p:sp>
        <p:nvSpPr>
          <p:cNvPr id="6" name="Substituent text 2">
            <a:extLst>
              <a:ext uri="{FF2B5EF4-FFF2-40B4-BE49-F238E27FC236}">
                <a16:creationId xmlns:a16="http://schemas.microsoft.com/office/drawing/2014/main" id="{A8811521-05EA-932A-1E1D-F9FDCA3D622D}"/>
              </a:ext>
            </a:extLst>
          </p:cNvPr>
          <p:cNvSpPr txBox="1">
            <a:spLocks/>
          </p:cNvSpPr>
          <p:nvPr/>
        </p:nvSpPr>
        <p:spPr>
          <a:xfrm>
            <a:off x="205088" y="1673470"/>
            <a:ext cx="7205805" cy="7770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sz="1800" dirty="0" err="1">
                <a:latin typeface="Avenir Next LT Pro" panose="020B0504020202020204" pitchFamily="34" charset="0"/>
              </a:rPr>
              <a:t>Light</a:t>
            </a:r>
            <a:r>
              <a:rPr lang="ro-RO" sz="1800" dirty="0">
                <a:latin typeface="Avenir Next LT Pro" panose="020B0504020202020204" pitchFamily="34" charset="0"/>
              </a:rPr>
              <a:t> </a:t>
            </a:r>
            <a:r>
              <a:rPr lang="ro-RO" sz="1800" dirty="0" err="1">
                <a:latin typeface="Avenir Next LT Pro" panose="020B0504020202020204" pitchFamily="34" charset="0"/>
              </a:rPr>
              <a:t>and</a:t>
            </a:r>
            <a:r>
              <a:rPr lang="ro-RO" sz="1800" dirty="0">
                <a:latin typeface="Avenir Next LT Pro" panose="020B0504020202020204" pitchFamily="34" charset="0"/>
              </a:rPr>
              <a:t> </a:t>
            </a:r>
            <a:r>
              <a:rPr lang="ro-RO" sz="1800" dirty="0" err="1">
                <a:latin typeface="Avenir Next LT Pro" panose="020B0504020202020204" pitchFamily="34" charset="0"/>
              </a:rPr>
              <a:t>its</a:t>
            </a:r>
            <a:r>
              <a:rPr lang="ro-RO" sz="1800" dirty="0">
                <a:latin typeface="Avenir Next LT Pro" panose="020B0504020202020204" pitchFamily="34" charset="0"/>
              </a:rPr>
              <a:t> </a:t>
            </a:r>
            <a:r>
              <a:rPr lang="ro-RO" sz="1800" dirty="0" err="1">
                <a:latin typeface="Avenir Next LT Pro" panose="020B0504020202020204" pitchFamily="34" charset="0"/>
              </a:rPr>
              <a:t>interaction</a:t>
            </a:r>
            <a:r>
              <a:rPr lang="ro-RO" sz="1800" dirty="0">
                <a:latin typeface="Avenir Next LT Pro" panose="020B0504020202020204" pitchFamily="34" charset="0"/>
              </a:rPr>
              <a:t> </a:t>
            </a:r>
            <a:r>
              <a:rPr lang="ro-RO" sz="1800" dirty="0" err="1">
                <a:latin typeface="Avenir Next LT Pro" panose="020B0504020202020204" pitchFamily="34" charset="0"/>
              </a:rPr>
              <a:t>with</a:t>
            </a:r>
            <a:r>
              <a:rPr lang="ro-RO" sz="1800" dirty="0">
                <a:latin typeface="Avenir Next LT Pro" panose="020B0504020202020204" pitchFamily="34" charset="0"/>
              </a:rPr>
              <a:t> </a:t>
            </a:r>
            <a:r>
              <a:rPr lang="ro-RO" sz="1800" dirty="0" err="1">
                <a:latin typeface="Avenir Next LT Pro" panose="020B0504020202020204" pitchFamily="34" charset="0"/>
              </a:rPr>
              <a:t>matter</a:t>
            </a:r>
            <a:r>
              <a:rPr lang="ro-RO" sz="1800" dirty="0">
                <a:latin typeface="Avenir Next LT Pro" panose="020B0504020202020204" pitchFamily="34" charset="0"/>
              </a:rPr>
              <a:t>. </a:t>
            </a:r>
            <a:r>
              <a:rPr lang="ro-RO" sz="1800" dirty="0" err="1">
                <a:latin typeface="Avenir Next LT Pro" panose="020B0504020202020204" pitchFamily="34" charset="0"/>
              </a:rPr>
              <a:t>Observing</a:t>
            </a:r>
            <a:r>
              <a:rPr lang="ro-RO" sz="1800" dirty="0">
                <a:latin typeface="Avenir Next LT Pro" panose="020B0504020202020204" pitchFamily="34" charset="0"/>
              </a:rPr>
              <a:t> </a:t>
            </a:r>
            <a:r>
              <a:rPr lang="ro-RO" sz="1800" dirty="0" err="1">
                <a:latin typeface="Avenir Next LT Pro" panose="020B0504020202020204" pitchFamily="34" charset="0"/>
              </a:rPr>
              <a:t>and</a:t>
            </a:r>
            <a:r>
              <a:rPr lang="ro-RO" sz="1800" dirty="0">
                <a:latin typeface="Avenir Next LT Pro" panose="020B0504020202020204" pitchFamily="34" charset="0"/>
              </a:rPr>
              <a:t> </a:t>
            </a:r>
            <a:r>
              <a:rPr lang="ro-RO" sz="1800" dirty="0" err="1">
                <a:latin typeface="Avenir Next LT Pro" panose="020B0504020202020204" pitchFamily="34" charset="0"/>
              </a:rPr>
              <a:t>representing</a:t>
            </a:r>
            <a:r>
              <a:rPr lang="ro-RO" sz="1800" dirty="0">
                <a:latin typeface="Avenir Next LT Pro" panose="020B0504020202020204" pitchFamily="34" charset="0"/>
              </a:rPr>
              <a:t> </a:t>
            </a:r>
            <a:r>
              <a:rPr lang="ro-RO" sz="1800" dirty="0" err="1">
                <a:latin typeface="Avenir Next LT Pro" panose="020B0504020202020204" pitchFamily="34" charset="0"/>
              </a:rPr>
              <a:t>the</a:t>
            </a:r>
            <a:r>
              <a:rPr lang="ro-RO" sz="1800" dirty="0">
                <a:latin typeface="Avenir Next LT Pro" panose="020B0504020202020204" pitchFamily="34" charset="0"/>
              </a:rPr>
              <a:t> </a:t>
            </a:r>
            <a:r>
              <a:rPr lang="ro-RO" sz="1800" dirty="0" err="1">
                <a:latin typeface="Avenir Next LT Pro" panose="020B0504020202020204" pitchFamily="34" charset="0"/>
              </a:rPr>
              <a:t>reflection</a:t>
            </a:r>
            <a:r>
              <a:rPr lang="ro-RO" sz="1800" dirty="0">
                <a:latin typeface="Avenir Next LT Pro" panose="020B0504020202020204" pitchFamily="34" charset="0"/>
              </a:rPr>
              <a:t> of </a:t>
            </a:r>
            <a:r>
              <a:rPr lang="ro-RO" sz="1800" dirty="0" err="1">
                <a:latin typeface="Avenir Next LT Pro" panose="020B0504020202020204" pitchFamily="34" charset="0"/>
              </a:rPr>
              <a:t>light</a:t>
            </a:r>
            <a:r>
              <a:rPr lang="ro-RO" sz="1800" dirty="0">
                <a:latin typeface="Avenir Next LT Pro" panose="020B0504020202020204" pitchFamily="34" charset="0"/>
              </a:rPr>
              <a:t> on a </a:t>
            </a:r>
            <a:r>
              <a:rPr lang="ro-RO" sz="1800" dirty="0" err="1">
                <a:latin typeface="Avenir Next LT Pro" panose="020B0504020202020204" pitchFamily="34" charset="0"/>
              </a:rPr>
              <a:t>smooth</a:t>
            </a:r>
            <a:r>
              <a:rPr lang="ro-RO" sz="1800" dirty="0">
                <a:latin typeface="Avenir Next LT Pro" panose="020B0504020202020204" pitchFamily="34" charset="0"/>
              </a:rPr>
              <a:t> </a:t>
            </a:r>
            <a:r>
              <a:rPr lang="ro-RO" sz="1800" dirty="0" err="1">
                <a:latin typeface="Avenir Next LT Pro" panose="020B0504020202020204" pitchFamily="34" charset="0"/>
              </a:rPr>
              <a:t>and</a:t>
            </a:r>
            <a:r>
              <a:rPr lang="ro-RO" sz="1800" dirty="0">
                <a:latin typeface="Avenir Next LT Pro" panose="020B0504020202020204" pitchFamily="34" charset="0"/>
              </a:rPr>
              <a:t> </a:t>
            </a:r>
            <a:r>
              <a:rPr lang="ro-RO" sz="1800" dirty="0" err="1">
                <a:latin typeface="Avenir Next LT Pro" panose="020B0504020202020204" pitchFamily="34" charset="0"/>
              </a:rPr>
              <a:t>rough</a:t>
            </a:r>
            <a:r>
              <a:rPr lang="ro-RO" sz="1800" dirty="0">
                <a:latin typeface="Avenir Next LT Pro" panose="020B0504020202020204" pitchFamily="34" charset="0"/>
              </a:rPr>
              <a:t> </a:t>
            </a:r>
            <a:r>
              <a:rPr lang="ro-RO" sz="1800" dirty="0" err="1">
                <a:latin typeface="Avenir Next LT Pro" panose="020B0504020202020204" pitchFamily="34" charset="0"/>
              </a:rPr>
              <a:t>surface</a:t>
            </a:r>
            <a:endParaRPr lang="ro-RO" sz="1800" dirty="0">
              <a:latin typeface="Avenir Next LT Pro" panose="020B0504020202020204" pitchFamily="34" charset="0"/>
            </a:endParaRPr>
          </a:p>
          <a:p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ine 4">
            <a:extLst>
              <a:ext uri="{FF2B5EF4-FFF2-40B4-BE49-F238E27FC236}">
                <a16:creationId xmlns:a16="http://schemas.microsoft.com/office/drawing/2014/main" id="{DDC70337-D616-3C57-DA24-2AD2BCCA71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01" y="2880429"/>
            <a:ext cx="2850524" cy="3357093"/>
          </a:xfrm>
          <a:prstGeom prst="rect">
            <a:avLst/>
          </a:prstGeom>
        </p:spPr>
      </p:pic>
      <p:pic>
        <p:nvPicPr>
          <p:cNvPr id="9" name="Imagine 6">
            <a:extLst>
              <a:ext uri="{FF2B5EF4-FFF2-40B4-BE49-F238E27FC236}">
                <a16:creationId xmlns:a16="http://schemas.microsoft.com/office/drawing/2014/main" id="{7DC86138-C1AF-C596-BF3E-4AB45C78FB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880" y="2848261"/>
            <a:ext cx="2738907" cy="3468709"/>
          </a:xfrm>
          <a:prstGeom prst="rect">
            <a:avLst/>
          </a:prstGeom>
        </p:spPr>
      </p:pic>
      <p:pic>
        <p:nvPicPr>
          <p:cNvPr id="10" name="Imagine 8">
            <a:extLst>
              <a:ext uri="{FF2B5EF4-FFF2-40B4-BE49-F238E27FC236}">
                <a16:creationId xmlns:a16="http://schemas.microsoft.com/office/drawing/2014/main" id="{D311C52E-5198-B398-8957-C8ECED47FB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8715" y="2922255"/>
            <a:ext cx="3664728" cy="327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80">
            <a:extLst>
              <a:ext uri="{FF2B5EF4-FFF2-40B4-BE49-F238E27FC236}">
                <a16:creationId xmlns:a16="http://schemas.microsoft.com/office/drawing/2014/main" id="{86751A47-64AC-4086-885A-DAB59860CC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Resim 81">
            <a:extLst>
              <a:ext uri="{FF2B5EF4-FFF2-40B4-BE49-F238E27FC236}">
                <a16:creationId xmlns:a16="http://schemas.microsoft.com/office/drawing/2014/main" id="{77E6BDBA-9F97-4307-B2AC-BB74C5F43B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13885" y="541030"/>
            <a:ext cx="8520392" cy="657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88957-359B-4BE2-A1BF-303A5627E316}"/>
              </a:ext>
            </a:extLst>
          </p:cNvPr>
          <p:cNvSpPr txBox="1"/>
          <p:nvPr/>
        </p:nvSpPr>
        <p:spPr>
          <a:xfrm>
            <a:off x="8523890" y="1739208"/>
            <a:ext cx="3010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E5B00"/>
                </a:solidFill>
                <a:latin typeface="Avenir Next LT Pro" panose="020B0504020202020204" pitchFamily="34" charset="0"/>
              </a:rPr>
              <a:t>SCOP</a:t>
            </a:r>
            <a:endParaRPr lang="ro-RO" sz="2800" dirty="0">
              <a:solidFill>
                <a:srgbClr val="FE5B0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EB118C-C39C-4DF5-A3C3-199D244AECD1}"/>
              </a:ext>
            </a:extLst>
          </p:cNvPr>
          <p:cNvSpPr txBox="1"/>
          <p:nvPr/>
        </p:nvSpPr>
        <p:spPr>
          <a:xfrm>
            <a:off x="5065986" y="2803457"/>
            <a:ext cx="6632027" cy="188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sz="2000" dirty="0">
                <a:latin typeface="Avenir Next LT Pro" panose="020B0504020202020204" pitchFamily="34" charset="0"/>
              </a:rPr>
              <a:t>Să contribuie la dezvoltarea de material educațional digital la nivel european pentru a promova calitatea pedagogică și educațională și a îmbunătăți abilitățile și competențele didactice digitale ale profesorilor.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20A4CE-88AD-49C1-84EE-58A6C89854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66" r="24720" b="5747"/>
          <a:stretch/>
        </p:blipFill>
        <p:spPr>
          <a:xfrm>
            <a:off x="167591" y="2427889"/>
            <a:ext cx="4730805" cy="280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80">
            <a:extLst>
              <a:ext uri="{FF2B5EF4-FFF2-40B4-BE49-F238E27FC236}">
                <a16:creationId xmlns:a16="http://schemas.microsoft.com/office/drawing/2014/main" id="{86751A47-64AC-4086-885A-DAB59860CC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Resim 81">
            <a:extLst>
              <a:ext uri="{FF2B5EF4-FFF2-40B4-BE49-F238E27FC236}">
                <a16:creationId xmlns:a16="http://schemas.microsoft.com/office/drawing/2014/main" id="{77E6BDBA-9F97-4307-B2AC-BB74C5F43B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13885" y="541030"/>
            <a:ext cx="8520392" cy="657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88957-359B-4BE2-A1BF-303A5627E316}"/>
              </a:ext>
            </a:extLst>
          </p:cNvPr>
          <p:cNvSpPr txBox="1"/>
          <p:nvPr/>
        </p:nvSpPr>
        <p:spPr>
          <a:xfrm>
            <a:off x="8523890" y="1739208"/>
            <a:ext cx="3010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E5B00"/>
                </a:solidFill>
                <a:latin typeface="Avenir Next LT Pro" panose="020B0504020202020204" pitchFamily="34" charset="0"/>
              </a:rPr>
              <a:t>OBIECTIVE</a:t>
            </a:r>
            <a:endParaRPr lang="ro-RO" sz="2800" dirty="0">
              <a:solidFill>
                <a:srgbClr val="FE5B0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FB625C-FD51-4906-8113-9025AAE67715}"/>
              </a:ext>
            </a:extLst>
          </p:cNvPr>
          <p:cNvSpPr txBox="1"/>
          <p:nvPr/>
        </p:nvSpPr>
        <p:spPr>
          <a:xfrm>
            <a:off x="294290" y="2223542"/>
            <a:ext cx="7315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sz="2000" dirty="0">
                <a:latin typeface="Avenir Next LT Pro" panose="020B0504020202020204" pitchFamily="34" charset="0"/>
              </a:rPr>
              <a:t>Să dezvolte abilitățile de predare digitală și mentorat ale cadrelor didactice ce predau științe, matematică și limba engleză la elevi de gimnaziu, oferindu-le spre aplicare instrumente de predare și evaluare digitale</a:t>
            </a:r>
            <a:r>
              <a:rPr lang="en-US" sz="2000" dirty="0">
                <a:latin typeface="Avenir Next LT Pro" panose="020B0504020202020204" pitchFamily="34" charset="0"/>
              </a:rPr>
              <a:t>;</a:t>
            </a:r>
            <a:endParaRPr lang="ro-RO" sz="2000" dirty="0">
              <a:latin typeface="Avenir Next LT Pro" panose="020B0504020202020204" pitchFamily="34" charset="0"/>
            </a:endParaRPr>
          </a:p>
          <a:p>
            <a:pPr marL="285750" indent="-285750" algn="just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sz="2000" dirty="0">
                <a:latin typeface="Avenir Next LT Pro" panose="020B0504020202020204" pitchFamily="34" charset="0"/>
              </a:rPr>
              <a:t>Să dezvolte abilitățile de învățare digitală ale elevilor de gimnaziu prin intermediul unei platforme prin care să poată învăța mai bine și mai ușor, fără limitare de timp sau spațiu; </a:t>
            </a:r>
          </a:p>
          <a:p>
            <a:pPr marL="285750" indent="-285750" algn="just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sz="2000" dirty="0">
                <a:latin typeface="Avenir Next LT Pro" panose="020B0504020202020204" pitchFamily="34" charset="0"/>
              </a:rPr>
              <a:t>Să sprijine profesorii, liderii școlii și factorii de decizie în ceea ce privește digitalizarea educației și să le ofere recomandări despre modul de facilitare a acesteia în organizațiile lor.</a:t>
            </a:r>
          </a:p>
        </p:txBody>
      </p:sp>
    </p:spTree>
    <p:extLst>
      <p:ext uri="{BB962C8B-B14F-4D97-AF65-F5344CB8AC3E}">
        <p14:creationId xmlns:p14="http://schemas.microsoft.com/office/powerpoint/2010/main" val="1467316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80">
            <a:extLst>
              <a:ext uri="{FF2B5EF4-FFF2-40B4-BE49-F238E27FC236}">
                <a16:creationId xmlns:a16="http://schemas.microsoft.com/office/drawing/2014/main" id="{86751A47-64AC-4086-885A-DAB59860CC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Resim 81">
            <a:extLst>
              <a:ext uri="{FF2B5EF4-FFF2-40B4-BE49-F238E27FC236}">
                <a16:creationId xmlns:a16="http://schemas.microsoft.com/office/drawing/2014/main" id="{77E6BDBA-9F97-4307-B2AC-BB74C5F43B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13885" y="541030"/>
            <a:ext cx="8520392" cy="657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88957-359B-4BE2-A1BF-303A5627E316}"/>
              </a:ext>
            </a:extLst>
          </p:cNvPr>
          <p:cNvSpPr txBox="1"/>
          <p:nvPr/>
        </p:nvSpPr>
        <p:spPr>
          <a:xfrm>
            <a:off x="7325710" y="1496422"/>
            <a:ext cx="4208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>
                <a:solidFill>
                  <a:srgbClr val="FE5B00"/>
                </a:solidFill>
                <a:latin typeface="Avenir Next LT Pro" panose="020B0504020202020204" pitchFamily="34" charset="0"/>
              </a:rPr>
              <a:t>REZULTATE</a:t>
            </a:r>
            <a:r>
              <a:rPr lang="en-US" sz="2800" dirty="0">
                <a:solidFill>
                  <a:srgbClr val="FE5B00"/>
                </a:solidFill>
                <a:latin typeface="Avenir Next LT Pro" panose="020B0504020202020204" pitchFamily="34" charset="0"/>
              </a:rPr>
              <a:t> ESTIMATE</a:t>
            </a:r>
            <a:endParaRPr lang="ro-RO" sz="2800" dirty="0">
              <a:solidFill>
                <a:srgbClr val="FE5B0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FB625C-FD51-4906-8113-9025AAE67715}"/>
              </a:ext>
            </a:extLst>
          </p:cNvPr>
          <p:cNvSpPr txBox="1"/>
          <p:nvPr/>
        </p:nvSpPr>
        <p:spPr>
          <a:xfrm>
            <a:off x="5623033" y="2317885"/>
            <a:ext cx="59112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sz="2000" dirty="0">
                <a:latin typeface="Avenir Next LT Pro" panose="020B0504020202020204" pitchFamily="34" charset="0"/>
              </a:rPr>
              <a:t>IO1 – platformă de învățare, </a:t>
            </a:r>
            <a:r>
              <a:rPr lang="ro-RO" sz="2000" i="1" dirty="0" err="1">
                <a:latin typeface="Avenir Next LT Pro" panose="020B0504020202020204" pitchFamily="34" charset="0"/>
              </a:rPr>
              <a:t>My</a:t>
            </a:r>
            <a:r>
              <a:rPr lang="ro-RO" sz="2000" i="1" dirty="0">
                <a:latin typeface="Avenir Next LT Pro" panose="020B0504020202020204" pitchFamily="34" charset="0"/>
              </a:rPr>
              <a:t> Digital </a:t>
            </a:r>
            <a:r>
              <a:rPr lang="ro-RO" sz="2000" i="1" dirty="0" err="1">
                <a:latin typeface="Avenir Next LT Pro" panose="020B0504020202020204" pitchFamily="34" charset="0"/>
              </a:rPr>
              <a:t>Class</a:t>
            </a:r>
            <a:r>
              <a:rPr lang="ro-RO" sz="2000" dirty="0">
                <a:latin typeface="Avenir Next LT Pro" panose="020B0504020202020204" pitchFamily="34" charset="0"/>
              </a:rPr>
              <a:t>, dedicată elevilor și profesorilor;</a:t>
            </a:r>
          </a:p>
          <a:p>
            <a:pPr marL="285750" indent="-285750" algn="just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sz="2000" dirty="0">
                <a:latin typeface="Avenir Next LT Pro" panose="020B0504020202020204" pitchFamily="34" charset="0"/>
              </a:rPr>
              <a:t>IO2 - sugestii de activități pentru evaluarea în mediul digital;</a:t>
            </a:r>
          </a:p>
          <a:p>
            <a:pPr marL="285750" indent="-285750" algn="just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sz="2000" dirty="0">
                <a:latin typeface="Avenir Next LT Pro" panose="020B0504020202020204" pitchFamily="34" charset="0"/>
              </a:rPr>
              <a:t>IO3 – ghid pentru profesori: repere pedagogice pentru dezvoltarea abilităților de antrenare a elevilor în educația digitală (coordonator produs intelectual: I.S.J. Iași);</a:t>
            </a:r>
          </a:p>
          <a:p>
            <a:pPr marL="285750" indent="-285750" algn="just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sz="2000" dirty="0">
                <a:latin typeface="Avenir Next LT Pro" panose="020B0504020202020204" pitchFamily="34" charset="0"/>
              </a:rPr>
              <a:t>IO4 – recomandări pentru consolidarea </a:t>
            </a:r>
            <a:r>
              <a:rPr lang="en-US" sz="2000" dirty="0">
                <a:latin typeface="Avenir Next LT Pro" panose="020B0504020202020204" pitchFamily="34" charset="0"/>
              </a:rPr>
              <a:t>a</a:t>
            </a:r>
            <a:r>
              <a:rPr lang="ro-RO" sz="2000" dirty="0" err="1">
                <a:latin typeface="Avenir Next LT Pro" panose="020B0504020202020204" pitchFamily="34" charset="0"/>
              </a:rPr>
              <a:t>bilităților</a:t>
            </a:r>
            <a:r>
              <a:rPr lang="ro-RO" sz="2000" dirty="0">
                <a:latin typeface="Avenir Next LT Pro" panose="020B0504020202020204" pitchFamily="34" charset="0"/>
              </a:rPr>
              <a:t> în educația digitală pentru diferitele grupuri țintă: profesori, părinți, liderii școlii, factorii de decizie.</a:t>
            </a:r>
          </a:p>
        </p:txBody>
      </p:sp>
      <p:pic>
        <p:nvPicPr>
          <p:cNvPr id="8" name="Picture 7" descr="Diagram, schematic&#10;&#10;Description automatically generated">
            <a:extLst>
              <a:ext uri="{FF2B5EF4-FFF2-40B4-BE49-F238E27FC236}">
                <a16:creationId xmlns:a16="http://schemas.microsoft.com/office/drawing/2014/main" id="{D1004E16-E212-4FB9-98D4-8E1A92638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89" y="1496422"/>
            <a:ext cx="3767960" cy="527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4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80">
            <a:extLst>
              <a:ext uri="{FF2B5EF4-FFF2-40B4-BE49-F238E27FC236}">
                <a16:creationId xmlns:a16="http://schemas.microsoft.com/office/drawing/2014/main" id="{86751A47-64AC-4086-885A-DAB59860CC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Resim 81">
            <a:extLst>
              <a:ext uri="{FF2B5EF4-FFF2-40B4-BE49-F238E27FC236}">
                <a16:creationId xmlns:a16="http://schemas.microsoft.com/office/drawing/2014/main" id="{77E6BDBA-9F97-4307-B2AC-BB74C5F43B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13885" y="541030"/>
            <a:ext cx="8520392" cy="657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88957-359B-4BE2-A1BF-303A5627E316}"/>
              </a:ext>
            </a:extLst>
          </p:cNvPr>
          <p:cNvSpPr txBox="1"/>
          <p:nvPr/>
        </p:nvSpPr>
        <p:spPr>
          <a:xfrm>
            <a:off x="6741042" y="1739208"/>
            <a:ext cx="4793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800" dirty="0">
                <a:solidFill>
                  <a:srgbClr val="FE5B00"/>
                </a:solidFill>
                <a:latin typeface="Avenir Next LT Pro" panose="020B0504020202020204" pitchFamily="34" charset="0"/>
              </a:rPr>
              <a:t>DUBLIN, 28 – 29 IULIE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6DCAF-5DD9-4D37-B6B5-7616634234FF}"/>
              </a:ext>
            </a:extLst>
          </p:cNvPr>
          <p:cNvSpPr txBox="1"/>
          <p:nvPr/>
        </p:nvSpPr>
        <p:spPr>
          <a:xfrm>
            <a:off x="436683" y="2337745"/>
            <a:ext cx="533045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dirty="0">
                <a:latin typeface="Avenir Next LT Pro" panose="020B0504020202020204" pitchFamily="34" charset="0"/>
              </a:rPr>
              <a:t>Evaluarea stadiului dezvoltării produselor intelectuale ale proiectului (</a:t>
            </a:r>
            <a:r>
              <a:rPr lang="ro-RO" i="1" dirty="0" err="1">
                <a:latin typeface="Avenir Next LT Pro" panose="020B0504020202020204" pitchFamily="34" charset="0"/>
              </a:rPr>
              <a:t>My</a:t>
            </a:r>
            <a:r>
              <a:rPr lang="ro-RO" i="1" dirty="0">
                <a:latin typeface="Avenir Next LT Pro" panose="020B0504020202020204" pitchFamily="34" charset="0"/>
              </a:rPr>
              <a:t> Digital </a:t>
            </a:r>
            <a:r>
              <a:rPr lang="ro-RO" i="1" dirty="0" err="1">
                <a:latin typeface="Avenir Next LT Pro" panose="020B0504020202020204" pitchFamily="34" charset="0"/>
              </a:rPr>
              <a:t>Class</a:t>
            </a:r>
            <a:r>
              <a:rPr lang="ro-RO" dirty="0">
                <a:latin typeface="Avenir Next LT Pro" panose="020B0504020202020204" pitchFamily="34" charset="0"/>
              </a:rPr>
              <a:t>, </a:t>
            </a:r>
            <a:r>
              <a:rPr lang="ro-RO" i="1" dirty="0">
                <a:latin typeface="Avenir Next LT Pro" panose="020B0504020202020204" pitchFamily="34" charset="0"/>
              </a:rPr>
              <a:t>Framework of Digital </a:t>
            </a:r>
            <a:r>
              <a:rPr lang="ro-RO" i="1" dirty="0" err="1">
                <a:latin typeface="Avenir Next LT Pro" panose="020B0504020202020204" pitchFamily="34" charset="0"/>
              </a:rPr>
              <a:t>Learning</a:t>
            </a:r>
            <a:r>
              <a:rPr lang="ro-RO" i="1" dirty="0">
                <a:latin typeface="Avenir Next LT Pro" panose="020B0504020202020204" pitchFamily="34" charset="0"/>
              </a:rPr>
              <a:t> </a:t>
            </a:r>
            <a:r>
              <a:rPr lang="ro-RO" i="1" dirty="0" err="1">
                <a:latin typeface="Avenir Next LT Pro" panose="020B0504020202020204" pitchFamily="34" charset="0"/>
              </a:rPr>
              <a:t>Outcomes</a:t>
            </a:r>
            <a:r>
              <a:rPr lang="ro-RO" i="1" dirty="0">
                <a:latin typeface="Avenir Next LT Pro" panose="020B0504020202020204" pitchFamily="34" charset="0"/>
              </a:rPr>
              <a:t> for </a:t>
            </a:r>
            <a:r>
              <a:rPr lang="ro-RO" i="1" dirty="0" err="1">
                <a:latin typeface="Avenir Next LT Pro" panose="020B0504020202020204" pitchFamily="34" charset="0"/>
              </a:rPr>
              <a:t>Science</a:t>
            </a:r>
            <a:r>
              <a:rPr lang="ro-RO" dirty="0">
                <a:latin typeface="Avenir Next LT Pro" panose="020B0504020202020204" pitchFamily="34" charset="0"/>
              </a:rPr>
              <a:t>, </a:t>
            </a:r>
            <a:r>
              <a:rPr lang="ro-RO" i="1" dirty="0" err="1">
                <a:latin typeface="Avenir Next LT Pro" panose="020B0504020202020204" pitchFamily="34" charset="0"/>
              </a:rPr>
              <a:t>Mathematics</a:t>
            </a:r>
            <a:r>
              <a:rPr lang="ro-RO" i="1" dirty="0">
                <a:latin typeface="Avenir Next LT Pro" panose="020B0504020202020204" pitchFamily="34" charset="0"/>
              </a:rPr>
              <a:t> </a:t>
            </a:r>
            <a:r>
              <a:rPr lang="ro-RO" i="1" dirty="0" err="1">
                <a:latin typeface="Avenir Next LT Pro" panose="020B0504020202020204" pitchFamily="34" charset="0"/>
              </a:rPr>
              <a:t>and</a:t>
            </a:r>
            <a:r>
              <a:rPr lang="ro-RO" i="1" dirty="0">
                <a:latin typeface="Avenir Next LT Pro" panose="020B0504020202020204" pitchFamily="34" charset="0"/>
              </a:rPr>
              <a:t> English </a:t>
            </a:r>
            <a:r>
              <a:rPr lang="ro-RO" i="1" dirty="0" err="1">
                <a:latin typeface="Avenir Next LT Pro" panose="020B0504020202020204" pitchFamily="34" charset="0"/>
              </a:rPr>
              <a:t>Assessment</a:t>
            </a:r>
            <a:r>
              <a:rPr lang="ro-RO" i="1" dirty="0">
                <a:latin typeface="Avenir Next LT Pro" panose="020B0504020202020204" pitchFamily="34" charset="0"/>
              </a:rPr>
              <a:t> </a:t>
            </a:r>
            <a:r>
              <a:rPr lang="ro-RO" i="1" dirty="0" err="1">
                <a:latin typeface="Avenir Next LT Pro" panose="020B0504020202020204" pitchFamily="34" charset="0"/>
              </a:rPr>
              <a:t>and</a:t>
            </a:r>
            <a:r>
              <a:rPr lang="ro-RO" i="1" dirty="0">
                <a:latin typeface="Avenir Next LT Pro" panose="020B0504020202020204" pitchFamily="34" charset="0"/>
              </a:rPr>
              <a:t> </a:t>
            </a:r>
            <a:r>
              <a:rPr lang="ro-RO" i="1" dirty="0" err="1">
                <a:latin typeface="Avenir Next LT Pro" panose="020B0504020202020204" pitchFamily="34" charset="0"/>
              </a:rPr>
              <a:t>Evaluation</a:t>
            </a:r>
            <a:r>
              <a:rPr lang="ro-RO" i="1" dirty="0">
                <a:latin typeface="Avenir Next LT Pro" panose="020B0504020202020204" pitchFamily="34" charset="0"/>
              </a:rPr>
              <a:t> </a:t>
            </a:r>
            <a:r>
              <a:rPr lang="ro-RO" i="1" dirty="0" err="1">
                <a:latin typeface="Avenir Next LT Pro" panose="020B0504020202020204" pitchFamily="34" charset="0"/>
              </a:rPr>
              <a:t>Compass</a:t>
            </a:r>
            <a:r>
              <a:rPr lang="ro-RO" dirty="0">
                <a:latin typeface="Avenir Next LT Pro" panose="020B0504020202020204" pitchFamily="34" charset="0"/>
              </a:rPr>
              <a:t>, </a:t>
            </a:r>
            <a:r>
              <a:rPr lang="ro-RO" i="1" dirty="0" err="1">
                <a:latin typeface="Avenir Next LT Pro" panose="020B0504020202020204" pitchFamily="34" charset="0"/>
              </a:rPr>
              <a:t>Teachers</a:t>
            </a:r>
            <a:r>
              <a:rPr lang="ro-RO" i="1" dirty="0">
                <a:latin typeface="Avenir Next LT Pro" panose="020B0504020202020204" pitchFamily="34" charset="0"/>
              </a:rPr>
              <a:t> as </a:t>
            </a:r>
            <a:r>
              <a:rPr lang="ro-RO" i="1" dirty="0" err="1">
                <a:latin typeface="Avenir Next LT Pro" panose="020B0504020202020204" pitchFamily="34" charset="0"/>
              </a:rPr>
              <a:t>Mentors</a:t>
            </a:r>
            <a:r>
              <a:rPr lang="ro-RO" i="1" dirty="0">
                <a:latin typeface="Avenir Next LT Pro" panose="020B0504020202020204" pitchFamily="34" charset="0"/>
              </a:rPr>
              <a:t> </a:t>
            </a:r>
            <a:r>
              <a:rPr lang="ro-RO" i="1" dirty="0" err="1">
                <a:latin typeface="Avenir Next LT Pro" panose="020B0504020202020204" pitchFamily="34" charset="0"/>
              </a:rPr>
              <a:t>Guidebook</a:t>
            </a:r>
            <a:r>
              <a:rPr lang="ro-RO" dirty="0">
                <a:latin typeface="Avenir Next LT Pro" panose="020B0504020202020204" pitchFamily="34" charset="0"/>
              </a:rPr>
              <a:t>), precum și stabilirea de noi repere de calitate și temporale în implementarea activităților specifice.</a:t>
            </a:r>
          </a:p>
          <a:p>
            <a:pPr marL="285750" indent="-285750" algn="just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dirty="0">
                <a:latin typeface="Avenir Next LT Pro" panose="020B0504020202020204" pitchFamily="34" charset="0"/>
              </a:rPr>
              <a:t>Teme abordate: </a:t>
            </a:r>
            <a:r>
              <a:rPr lang="ro-RO" i="1" dirty="0">
                <a:latin typeface="Avenir Next LT Pro" panose="020B0504020202020204" pitchFamily="34" charset="0"/>
              </a:rPr>
              <a:t>Prezentarea unor secvențe din lecțiile de științe, matematică, engleză</a:t>
            </a:r>
            <a:r>
              <a:rPr lang="ro-RO" dirty="0">
                <a:latin typeface="Avenir Next LT Pro" panose="020B0504020202020204" pitchFamily="34" charset="0"/>
              </a:rPr>
              <a:t>,  </a:t>
            </a:r>
            <a:r>
              <a:rPr lang="ro-RO" i="1" dirty="0">
                <a:latin typeface="Avenir Next LT Pro" panose="020B0504020202020204" pitchFamily="34" charset="0"/>
              </a:rPr>
              <a:t>Managementul și implementarea proiectelor</a:t>
            </a:r>
            <a:r>
              <a:rPr lang="ro-RO" dirty="0">
                <a:latin typeface="Avenir Next LT Pro" panose="020B0504020202020204" pitchFamily="34" charset="0"/>
              </a:rPr>
              <a:t>, </a:t>
            </a:r>
            <a:r>
              <a:rPr lang="ro-RO" i="1" dirty="0">
                <a:latin typeface="Avenir Next LT Pro" panose="020B0504020202020204" pitchFamily="34" charset="0"/>
              </a:rPr>
              <a:t>Planul strategiei de diseminare</a:t>
            </a:r>
            <a:r>
              <a:rPr lang="ro-RO" dirty="0">
                <a:latin typeface="Avenir Next LT Pro" panose="020B0504020202020204" pitchFamily="34" charset="0"/>
              </a:rPr>
              <a:t>, </a:t>
            </a:r>
            <a:r>
              <a:rPr lang="ro-RO" i="1" dirty="0">
                <a:latin typeface="Avenir Next LT Pro" panose="020B0504020202020204" pitchFamily="34" charset="0"/>
              </a:rPr>
              <a:t>Planul strategic de evaluare a activității</a:t>
            </a:r>
            <a:r>
              <a:rPr lang="ro-RO" dirty="0">
                <a:latin typeface="Avenir Next LT Pro" panose="020B0504020202020204" pitchFamily="34" charset="0"/>
              </a:rPr>
              <a:t>. </a:t>
            </a:r>
          </a:p>
        </p:txBody>
      </p:sp>
      <p:pic>
        <p:nvPicPr>
          <p:cNvPr id="7" name="Picture 6" descr="A group of people sitting at tables&#10;&#10;Description automatically generated with medium confidence">
            <a:extLst>
              <a:ext uri="{FF2B5EF4-FFF2-40B4-BE49-F238E27FC236}">
                <a16:creationId xmlns:a16="http://schemas.microsoft.com/office/drawing/2014/main" id="{1E5672AE-999E-4CF5-358E-E070FFE670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821" y="2262428"/>
            <a:ext cx="5330456" cy="399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51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80">
            <a:extLst>
              <a:ext uri="{FF2B5EF4-FFF2-40B4-BE49-F238E27FC236}">
                <a16:creationId xmlns:a16="http://schemas.microsoft.com/office/drawing/2014/main" id="{86751A47-64AC-4086-885A-DAB59860CC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Resim 81">
            <a:extLst>
              <a:ext uri="{FF2B5EF4-FFF2-40B4-BE49-F238E27FC236}">
                <a16:creationId xmlns:a16="http://schemas.microsoft.com/office/drawing/2014/main" id="{77E6BDBA-9F97-4307-B2AC-BB74C5F43B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13885" y="541030"/>
            <a:ext cx="8520392" cy="657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88957-359B-4BE2-A1BF-303A5627E316}"/>
              </a:ext>
            </a:extLst>
          </p:cNvPr>
          <p:cNvSpPr txBox="1"/>
          <p:nvPr/>
        </p:nvSpPr>
        <p:spPr>
          <a:xfrm>
            <a:off x="7325710" y="1496422"/>
            <a:ext cx="4208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800" dirty="0">
                <a:solidFill>
                  <a:srgbClr val="FE5B00"/>
                </a:solidFill>
                <a:latin typeface="Avenir Next LT Pro" panose="020B0504020202020204" pitchFamily="34" charset="0"/>
              </a:rPr>
              <a:t>CE S-A REALIZAT PÂNĂ ÎN PREZENT?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6DCAF-5DD9-4D37-B6B5-7616634234FF}"/>
              </a:ext>
            </a:extLst>
          </p:cNvPr>
          <p:cNvSpPr txBox="1"/>
          <p:nvPr/>
        </p:nvSpPr>
        <p:spPr>
          <a:xfrm>
            <a:off x="394966" y="2510301"/>
            <a:ext cx="44713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dirty="0">
                <a:latin typeface="Avenir Next LT Pro" panose="020B0504020202020204" pitchFamily="34" charset="0"/>
              </a:rPr>
              <a:t>analiza comparativă a programelor școlare pentru gimnaziu (matematică, științe, limba engleză);</a:t>
            </a:r>
          </a:p>
          <a:p>
            <a:pPr marL="285750" indent="-285750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dirty="0">
                <a:latin typeface="Avenir Next LT Pro" panose="020B0504020202020204" pitchFamily="34" charset="0"/>
              </a:rPr>
              <a:t>platforma proiectului, ce include activități de învățare la disciplinele științe, matematică, limba engleză (versiune beta);</a:t>
            </a:r>
          </a:p>
          <a:p>
            <a:pPr marL="285750" indent="-285750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dirty="0">
                <a:latin typeface="Avenir Next LT Pro" panose="020B0504020202020204" pitchFamily="34" charset="0"/>
              </a:rPr>
              <a:t>analiza comparativă a practicilor din sfera educației în mediul digital (instrumente, platforme utilizate în educația școlară / adulților);</a:t>
            </a:r>
          </a:p>
          <a:p>
            <a:pPr marL="285750" indent="-285750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dirty="0">
                <a:latin typeface="Avenir Next LT Pro" panose="020B0504020202020204" pitchFamily="34" charset="0"/>
              </a:rPr>
              <a:t>pachet de identitate vizuală a proiectului.</a:t>
            </a:r>
          </a:p>
        </p:txBody>
      </p:sp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B07A484-B243-182C-2A5B-C698ED86A1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533" y="2604977"/>
            <a:ext cx="5413744" cy="406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52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80">
            <a:extLst>
              <a:ext uri="{FF2B5EF4-FFF2-40B4-BE49-F238E27FC236}">
                <a16:creationId xmlns:a16="http://schemas.microsoft.com/office/drawing/2014/main" id="{86751A47-64AC-4086-885A-DAB59860CC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Resim 81">
            <a:extLst>
              <a:ext uri="{FF2B5EF4-FFF2-40B4-BE49-F238E27FC236}">
                <a16:creationId xmlns:a16="http://schemas.microsoft.com/office/drawing/2014/main" id="{77E6BDBA-9F97-4307-B2AC-BB74C5F43B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13885" y="541030"/>
            <a:ext cx="8520392" cy="657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88957-359B-4BE2-A1BF-303A5627E316}"/>
              </a:ext>
            </a:extLst>
          </p:cNvPr>
          <p:cNvSpPr txBox="1"/>
          <p:nvPr/>
        </p:nvSpPr>
        <p:spPr>
          <a:xfrm>
            <a:off x="7325710" y="1496422"/>
            <a:ext cx="4208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800" dirty="0">
                <a:solidFill>
                  <a:srgbClr val="FE5B00"/>
                </a:solidFill>
                <a:latin typeface="Avenir Next LT Pro" panose="020B0504020202020204" pitchFamily="34" charset="0"/>
              </a:rPr>
              <a:t>CE URMEAZĂ?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6DCAF-5DD9-4D37-B6B5-7616634234FF}"/>
              </a:ext>
            </a:extLst>
          </p:cNvPr>
          <p:cNvSpPr txBox="1"/>
          <p:nvPr/>
        </p:nvSpPr>
        <p:spPr>
          <a:xfrm>
            <a:off x="479048" y="2773995"/>
            <a:ext cx="587971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01A3D7"/>
              </a:buClr>
            </a:pPr>
            <a:r>
              <a:rPr lang="ro-RO" b="1" dirty="0">
                <a:latin typeface="Avenir Next LT Pro" panose="020B0504020202020204" pitchFamily="34" charset="0"/>
              </a:rPr>
              <a:t>Dezvoltarea IO1 – platforma </a:t>
            </a:r>
            <a:r>
              <a:rPr lang="ro-RO" b="1" i="1" dirty="0" err="1">
                <a:latin typeface="Avenir Next LT Pro" panose="020B0504020202020204" pitchFamily="34" charset="0"/>
              </a:rPr>
              <a:t>My</a:t>
            </a:r>
            <a:r>
              <a:rPr lang="ro-RO" b="1" i="1" dirty="0">
                <a:latin typeface="Avenir Next LT Pro" panose="020B0504020202020204" pitchFamily="34" charset="0"/>
              </a:rPr>
              <a:t> Digital </a:t>
            </a:r>
            <a:r>
              <a:rPr lang="ro-RO" b="1" i="1" dirty="0" err="1">
                <a:latin typeface="Avenir Next LT Pro" panose="020B0504020202020204" pitchFamily="34" charset="0"/>
              </a:rPr>
              <a:t>Class</a:t>
            </a:r>
            <a:r>
              <a:rPr lang="ro-RO" b="1" i="1" dirty="0">
                <a:latin typeface="Avenir Next LT Pro" panose="020B0504020202020204" pitchFamily="34" charset="0"/>
              </a:rPr>
              <a:t>:</a:t>
            </a:r>
          </a:p>
          <a:p>
            <a:pPr marL="285750" indent="-285750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dirty="0">
                <a:latin typeface="Avenir Next LT Pro" panose="020B0504020202020204" pitchFamily="34" charset="0"/>
              </a:rPr>
              <a:t>Testarea conținuturilor de pe platforma </a:t>
            </a:r>
            <a:r>
              <a:rPr lang="ro-RO" i="1" dirty="0" err="1">
                <a:latin typeface="Avenir Next LT Pro" panose="020B0504020202020204" pitchFamily="34" charset="0"/>
              </a:rPr>
              <a:t>My</a:t>
            </a:r>
            <a:r>
              <a:rPr lang="ro-RO" i="1" dirty="0">
                <a:latin typeface="Avenir Next LT Pro" panose="020B0504020202020204" pitchFamily="34" charset="0"/>
              </a:rPr>
              <a:t> Digital </a:t>
            </a:r>
            <a:r>
              <a:rPr lang="ro-RO" i="1" dirty="0" err="1">
                <a:latin typeface="Avenir Next LT Pro" panose="020B0504020202020204" pitchFamily="34" charset="0"/>
              </a:rPr>
              <a:t>Class</a:t>
            </a:r>
            <a:r>
              <a:rPr lang="ro-RO" i="1" dirty="0">
                <a:latin typeface="Avenir Next LT Pro" panose="020B0504020202020204" pitchFamily="34" charset="0"/>
              </a:rPr>
              <a:t> </a:t>
            </a:r>
            <a:r>
              <a:rPr lang="ro-RO" dirty="0">
                <a:latin typeface="Avenir Next LT Pro" panose="020B0504020202020204" pitchFamily="34" charset="0"/>
              </a:rPr>
              <a:t>cu grupurile țintă;</a:t>
            </a:r>
          </a:p>
          <a:p>
            <a:pPr marL="285750" indent="-285750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dirty="0">
                <a:latin typeface="Avenir Next LT Pro" panose="020B0504020202020204" pitchFamily="34" charset="0"/>
              </a:rPr>
              <a:t>Dezvoltarea platformei </a:t>
            </a:r>
            <a:r>
              <a:rPr lang="ro-RO" dirty="0" err="1">
                <a:latin typeface="Avenir Next LT Pro" panose="020B0504020202020204" pitchFamily="34" charset="0"/>
              </a:rPr>
              <a:t>Digitools</a:t>
            </a:r>
            <a:r>
              <a:rPr lang="ro-RO" dirty="0">
                <a:latin typeface="Avenir Next LT Pro" panose="020B0504020202020204" pitchFamily="34" charset="0"/>
              </a:rPr>
              <a:t>, traducerea conținuturilor, testarea platformei și reactualizarea acesteia;</a:t>
            </a:r>
          </a:p>
          <a:p>
            <a:pPr marL="285750" indent="-285750">
              <a:spcAft>
                <a:spcPts val="1200"/>
              </a:spcAft>
              <a:buClr>
                <a:srgbClr val="01A3D7"/>
              </a:buClr>
              <a:buFont typeface="Wingdings" panose="05000000000000000000" pitchFamily="2" charset="2"/>
              <a:buChar char="§"/>
            </a:pPr>
            <a:r>
              <a:rPr lang="ro-RO" dirty="0">
                <a:latin typeface="Avenir Next LT Pro" panose="020B0504020202020204" pitchFamily="34" charset="0"/>
              </a:rPr>
              <a:t>Activitate de formare – Istanbul (23-25 ianuarie 2023);</a:t>
            </a:r>
            <a:endParaRPr lang="en-GB" dirty="0">
              <a:latin typeface="Avenir Next LT Pro" panose="020B05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CD0444-BCD9-482A-A283-F510720EDF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66" r="24720" b="5747"/>
          <a:stretch/>
        </p:blipFill>
        <p:spPr>
          <a:xfrm>
            <a:off x="6726046" y="2797728"/>
            <a:ext cx="4730805" cy="280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69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80">
            <a:extLst>
              <a:ext uri="{FF2B5EF4-FFF2-40B4-BE49-F238E27FC236}">
                <a16:creationId xmlns:a16="http://schemas.microsoft.com/office/drawing/2014/main" id="{86751A47-64AC-4086-885A-DAB59860CC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Resim 81">
            <a:extLst>
              <a:ext uri="{FF2B5EF4-FFF2-40B4-BE49-F238E27FC236}">
                <a16:creationId xmlns:a16="http://schemas.microsoft.com/office/drawing/2014/main" id="{77E6BDBA-9F97-4307-B2AC-BB74C5F43B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13885" y="541030"/>
            <a:ext cx="8520392" cy="657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88957-359B-4BE2-A1BF-303A5627E316}"/>
              </a:ext>
            </a:extLst>
          </p:cNvPr>
          <p:cNvSpPr txBox="1"/>
          <p:nvPr/>
        </p:nvSpPr>
        <p:spPr>
          <a:xfrm>
            <a:off x="7325710" y="1496422"/>
            <a:ext cx="4208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800" dirty="0" err="1">
                <a:solidFill>
                  <a:srgbClr val="FE5B00"/>
                </a:solidFill>
                <a:latin typeface="Avenir Next LT Pro" panose="020B0504020202020204" pitchFamily="34" charset="0"/>
              </a:rPr>
              <a:t>Secvenţe</a:t>
            </a:r>
            <a:r>
              <a:rPr lang="ro-RO" sz="2800" dirty="0">
                <a:solidFill>
                  <a:srgbClr val="FE5B00"/>
                </a:solidFill>
                <a:latin typeface="Avenir Next LT Pro" panose="020B0504020202020204" pitchFamily="34" charset="0"/>
              </a:rPr>
              <a:t> din lecțiile prezentate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F52F46EB-929B-4C8A-7D61-ABBE45F3C8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41" y="2605368"/>
            <a:ext cx="4541631" cy="3405059"/>
          </a:xfrm>
          <a:prstGeom prst="rect">
            <a:avLst/>
          </a:prstGeom>
        </p:spPr>
      </p:pic>
      <p:pic>
        <p:nvPicPr>
          <p:cNvPr id="8" name="Imagine 4">
            <a:extLst>
              <a:ext uri="{FF2B5EF4-FFF2-40B4-BE49-F238E27FC236}">
                <a16:creationId xmlns:a16="http://schemas.microsoft.com/office/drawing/2014/main" id="{2A9CAECE-4572-C12B-066E-A34FA73B7C2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666" y="2605368"/>
            <a:ext cx="5129255" cy="356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04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80">
            <a:extLst>
              <a:ext uri="{FF2B5EF4-FFF2-40B4-BE49-F238E27FC236}">
                <a16:creationId xmlns:a16="http://schemas.microsoft.com/office/drawing/2014/main" id="{86751A47-64AC-4086-885A-DAB59860CC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3" name="Resim 81">
            <a:extLst>
              <a:ext uri="{FF2B5EF4-FFF2-40B4-BE49-F238E27FC236}">
                <a16:creationId xmlns:a16="http://schemas.microsoft.com/office/drawing/2014/main" id="{77E6BDBA-9F97-4307-B2AC-BB74C5F43B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13885" y="541030"/>
            <a:ext cx="8520392" cy="657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88957-359B-4BE2-A1BF-303A5627E316}"/>
              </a:ext>
            </a:extLst>
          </p:cNvPr>
          <p:cNvSpPr txBox="1"/>
          <p:nvPr/>
        </p:nvSpPr>
        <p:spPr>
          <a:xfrm>
            <a:off x="7325710" y="1496422"/>
            <a:ext cx="4208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800" dirty="0" err="1">
                <a:solidFill>
                  <a:srgbClr val="FE5B00"/>
                </a:solidFill>
                <a:latin typeface="Avenir Next LT Pro" panose="020B0504020202020204" pitchFamily="34" charset="0"/>
              </a:rPr>
              <a:t>Secvenţe</a:t>
            </a:r>
            <a:r>
              <a:rPr lang="ro-RO" sz="2800" dirty="0">
                <a:solidFill>
                  <a:srgbClr val="FE5B00"/>
                </a:solidFill>
                <a:latin typeface="Avenir Next LT Pro" panose="020B0504020202020204" pitchFamily="34" charset="0"/>
              </a:rPr>
              <a:t> din lecțiile prezentate</a:t>
            </a:r>
          </a:p>
        </p:txBody>
      </p:sp>
      <p:sp>
        <p:nvSpPr>
          <p:cNvPr id="6" name="Substituent text 2">
            <a:extLst>
              <a:ext uri="{FF2B5EF4-FFF2-40B4-BE49-F238E27FC236}">
                <a16:creationId xmlns:a16="http://schemas.microsoft.com/office/drawing/2014/main" id="{85CCA163-AC03-BC03-F022-6630762FD2E5}"/>
              </a:ext>
            </a:extLst>
          </p:cNvPr>
          <p:cNvSpPr txBox="1">
            <a:spLocks/>
          </p:cNvSpPr>
          <p:nvPr/>
        </p:nvSpPr>
        <p:spPr>
          <a:xfrm>
            <a:off x="325357" y="1636737"/>
            <a:ext cx="7067581" cy="783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Exploring the importance of biodiversity</a:t>
            </a:r>
            <a:endParaRPr lang="ro-RO" sz="1800" dirty="0">
              <a:latin typeface="Avenir Next LT Pro" panose="020B05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u="sng" dirty="0">
                <a:solidFill>
                  <a:srgbClr val="0000FF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https://www.youtube.com/watch?v=GK_vRtHJZu4</a:t>
            </a:r>
            <a:endParaRPr lang="ro-RO" sz="18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sz="1800" dirty="0">
              <a:latin typeface="Avenir Next LT Pro" panose="020B05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ine 4">
            <a:extLst>
              <a:ext uri="{FF2B5EF4-FFF2-40B4-BE49-F238E27FC236}">
                <a16:creationId xmlns:a16="http://schemas.microsoft.com/office/drawing/2014/main" id="{2A62BDD5-9D76-734A-4C97-F57B65FDF7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72" y="2969786"/>
            <a:ext cx="3996504" cy="2221647"/>
          </a:xfrm>
          <a:prstGeom prst="rect">
            <a:avLst/>
          </a:prstGeom>
        </p:spPr>
      </p:pic>
      <p:pic>
        <p:nvPicPr>
          <p:cNvPr id="9" name="Imagine 3">
            <a:extLst>
              <a:ext uri="{FF2B5EF4-FFF2-40B4-BE49-F238E27FC236}">
                <a16:creationId xmlns:a16="http://schemas.microsoft.com/office/drawing/2014/main" id="{61BB07C4-7058-ABCA-80AB-1AF3FDD2AB1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421" y="2827857"/>
            <a:ext cx="2237143" cy="2842892"/>
          </a:xfrm>
          <a:prstGeom prst="rect">
            <a:avLst/>
          </a:prstGeom>
        </p:spPr>
      </p:pic>
      <p:pic>
        <p:nvPicPr>
          <p:cNvPr id="10" name="Imagine 5">
            <a:extLst>
              <a:ext uri="{FF2B5EF4-FFF2-40B4-BE49-F238E27FC236}">
                <a16:creationId xmlns:a16="http://schemas.microsoft.com/office/drawing/2014/main" id="{B25F7746-A9AE-6588-C3E7-A8EA7F72BD8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508" y="2974128"/>
            <a:ext cx="2548381" cy="221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68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471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Avenir Next LT Pro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Prodan</dc:creator>
  <cp:lastModifiedBy>gabi</cp:lastModifiedBy>
  <cp:revision>14</cp:revision>
  <dcterms:created xsi:type="dcterms:W3CDTF">2021-11-28T18:03:50Z</dcterms:created>
  <dcterms:modified xsi:type="dcterms:W3CDTF">2022-09-20T18:12:21Z</dcterms:modified>
</cp:coreProperties>
</file>